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13" r:id="rId2"/>
    <p:sldId id="449" r:id="rId3"/>
    <p:sldId id="450" r:id="rId4"/>
    <p:sldId id="436" r:id="rId5"/>
    <p:sldId id="439" r:id="rId6"/>
    <p:sldId id="454" r:id="rId7"/>
    <p:sldId id="415" r:id="rId8"/>
    <p:sldId id="453" r:id="rId9"/>
    <p:sldId id="456" r:id="rId10"/>
    <p:sldId id="487" r:id="rId11"/>
    <p:sldId id="455" r:id="rId12"/>
    <p:sldId id="457" r:id="rId13"/>
    <p:sldId id="492" r:id="rId14"/>
    <p:sldId id="458" r:id="rId15"/>
    <p:sldId id="346" r:id="rId16"/>
    <p:sldId id="442" r:id="rId17"/>
    <p:sldId id="444" r:id="rId18"/>
    <p:sldId id="460" r:id="rId19"/>
    <p:sldId id="367" r:id="rId20"/>
    <p:sldId id="366" r:id="rId21"/>
    <p:sldId id="447" r:id="rId22"/>
    <p:sldId id="486" r:id="rId23"/>
    <p:sldId id="491" r:id="rId24"/>
    <p:sldId id="465" r:id="rId25"/>
    <p:sldId id="464" r:id="rId26"/>
    <p:sldId id="490" r:id="rId27"/>
    <p:sldId id="488" r:id="rId28"/>
    <p:sldId id="489" r:id="rId29"/>
    <p:sldId id="462" r:id="rId30"/>
    <p:sldId id="49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iglyceride Esterification" id="{D7CFF16F-9091-E24B-BC12-36ACB0778147}">
          <p14:sldIdLst>
            <p14:sldId id="413"/>
            <p14:sldId id="449"/>
            <p14:sldId id="450"/>
            <p14:sldId id="436"/>
            <p14:sldId id="439"/>
            <p14:sldId id="454"/>
            <p14:sldId id="415"/>
            <p14:sldId id="453"/>
            <p14:sldId id="456"/>
            <p14:sldId id="487"/>
            <p14:sldId id="455"/>
            <p14:sldId id="457"/>
            <p14:sldId id="492"/>
            <p14:sldId id="458"/>
          </p14:sldIdLst>
        </p14:section>
        <p14:section name="Cholesterol Metabolism" id="{915335E9-1C08-9249-A5D3-090F47670096}">
          <p14:sldIdLst>
            <p14:sldId id="346"/>
            <p14:sldId id="442"/>
            <p14:sldId id="444"/>
            <p14:sldId id="460"/>
            <p14:sldId id="367"/>
            <p14:sldId id="366"/>
            <p14:sldId id="447"/>
            <p14:sldId id="486"/>
            <p14:sldId id="491"/>
            <p14:sldId id="465"/>
            <p14:sldId id="464"/>
            <p14:sldId id="490"/>
            <p14:sldId id="488"/>
            <p14:sldId id="489"/>
            <p14:sldId id="462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49"/>
    <p:restoredTop sz="78074" autoAdjust="0"/>
  </p:normalViewPr>
  <p:slideViewPr>
    <p:cSldViewPr snapToGrid="0" snapToObjects="1">
      <p:cViewPr varScale="1">
        <p:scale>
          <a:sx n="160" d="100"/>
          <a:sy n="160" d="100"/>
        </p:scale>
        <p:origin x="42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ABD1-06B5-3842-8C0D-904BFAD7EC90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D869-8F1F-0D4A-B924-A843E521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8D03-742D-D04D-947E-02A81E95FF6D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45271-F616-834D-83D5-183FB764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437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19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7590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CII lost as triglycerides are depleted</a:t>
            </a:r>
          </a:p>
          <a:p>
            <a:r>
              <a:rPr lang="en-US" dirty="0"/>
              <a:t>Note that there is an error on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4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036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9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453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74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2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Transport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AB0F-F5C5-6246-B973-82B0B390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the following measures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7452-7983-5246-952C-5E0F860F2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Total cholesterol </a:t>
            </a:r>
          </a:p>
          <a:p>
            <a:r>
              <a:rPr lang="en-US" dirty="0"/>
              <a:t>LDL-cholesterol</a:t>
            </a:r>
          </a:p>
          <a:p>
            <a:r>
              <a:rPr lang="en-US" dirty="0"/>
              <a:t>HDL-cholesterol</a:t>
            </a:r>
          </a:p>
          <a:p>
            <a:r>
              <a:rPr lang="en-US" dirty="0"/>
              <a:t>ApoB100 concentration</a:t>
            </a:r>
          </a:p>
          <a:p>
            <a:r>
              <a:rPr lang="en-US" dirty="0"/>
              <a:t>ApoB100/ApoA1 ratio</a:t>
            </a:r>
          </a:p>
          <a:p>
            <a:r>
              <a:rPr lang="en-US" dirty="0"/>
              <a:t>Triglyceride/HDL ratio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9EF07-DA9F-7A41-BF36-07A3FFFB88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Think about differences in number of particles versus the composition of particles</a:t>
            </a:r>
          </a:p>
        </p:txBody>
      </p:sp>
    </p:spTree>
    <p:extLst>
      <p:ext uri="{BB962C8B-B14F-4D97-AF65-F5344CB8AC3E}">
        <p14:creationId xmlns:p14="http://schemas.microsoft.com/office/powerpoint/2010/main" val="300626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of VLDL by the Liver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0" y="1417638"/>
            <a:ext cx="7255239" cy="49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Fatty Acids are Liberated from TG by Lipoprotein Lipase in Most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19692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LPL highly expressed in heart, muscle, fat</a:t>
            </a:r>
          </a:p>
          <a:p>
            <a:r>
              <a:rPr lang="en-US" dirty="0"/>
              <a:t>Secreted by cells to ECM</a:t>
            </a:r>
          </a:p>
          <a:p>
            <a:r>
              <a:rPr lang="en-US" dirty="0"/>
              <a:t>Activated by Apolipoprotein on Chylomicron/VLDL</a:t>
            </a:r>
          </a:p>
          <a:p>
            <a:pPr lvl="1"/>
            <a:r>
              <a:rPr lang="en-US" dirty="0" err="1"/>
              <a:t>ApoCII</a:t>
            </a:r>
            <a:r>
              <a:rPr lang="en-US" dirty="0"/>
              <a:t> activates</a:t>
            </a:r>
          </a:p>
          <a:p>
            <a:pPr lvl="1"/>
            <a:r>
              <a:rPr lang="en-US" dirty="0" err="1"/>
              <a:t>ApoCIII</a:t>
            </a:r>
            <a:r>
              <a:rPr lang="en-US" dirty="0"/>
              <a:t> reduces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2" y="1600200"/>
            <a:ext cx="4787226" cy="48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A1CE-E3CB-C549-995A-36A4C98F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of LPL Activity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F1B37-66D2-EE42-9228-099144EF2D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948485"/>
            <a:ext cx="4038600" cy="382939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D009B-AB92-E64B-90C8-B4F106866D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Insulin</a:t>
            </a:r>
          </a:p>
          <a:p>
            <a:pPr lvl="1"/>
            <a:r>
              <a:rPr lang="en-US" dirty="0"/>
              <a:t>Activates in Fat</a:t>
            </a:r>
          </a:p>
          <a:p>
            <a:pPr lvl="1"/>
            <a:r>
              <a:rPr lang="en-US" dirty="0"/>
              <a:t>Inactivates in Muscle</a:t>
            </a:r>
          </a:p>
          <a:p>
            <a:r>
              <a:rPr lang="en-US" dirty="0"/>
              <a:t>Fasting/Cortisol</a:t>
            </a:r>
          </a:p>
          <a:p>
            <a:pPr lvl="1"/>
            <a:r>
              <a:rPr lang="en-US" dirty="0"/>
              <a:t>Inactivates in Fat</a:t>
            </a:r>
          </a:p>
          <a:p>
            <a:pPr lvl="1"/>
            <a:r>
              <a:rPr lang="en-US" dirty="0"/>
              <a:t>Activates in Muscle</a:t>
            </a:r>
          </a:p>
          <a:p>
            <a:r>
              <a:rPr lang="en-US" dirty="0"/>
              <a:t>Intracellular lipids</a:t>
            </a:r>
          </a:p>
          <a:p>
            <a:pPr lvl="1"/>
            <a:r>
              <a:rPr lang="en-US" dirty="0"/>
              <a:t>Suppress via </a:t>
            </a:r>
            <a:r>
              <a:rPr lang="en-US" dirty="0" err="1"/>
              <a:t>PPARa</a:t>
            </a:r>
            <a:r>
              <a:rPr lang="en-US" dirty="0"/>
              <a:t>/ANGPTL4</a:t>
            </a:r>
          </a:p>
        </p:txBody>
      </p:sp>
    </p:spTree>
    <p:extLst>
      <p:ext uri="{BB962C8B-B14F-4D97-AF65-F5344CB8AC3E}">
        <p14:creationId xmlns:p14="http://schemas.microsoft.com/office/powerpoint/2010/main" val="96807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660"/>
            <a:ext cx="9144000" cy="5367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 in LPL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2787" y="6415790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skathire</a:t>
            </a:r>
            <a:r>
              <a:rPr lang="en-US" dirty="0"/>
              <a:t>/status/839151207436419072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80AC1-32E0-2547-9343-061C27C379A6}"/>
              </a:ext>
            </a:extLst>
          </p:cNvPr>
          <p:cNvSpPr txBox="1"/>
          <p:nvPr/>
        </p:nvSpPr>
        <p:spPr>
          <a:xfrm>
            <a:off x="457200" y="6106886"/>
            <a:ext cx="312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LoF</a:t>
            </a:r>
            <a:r>
              <a:rPr lang="en-US" dirty="0">
                <a:solidFill>
                  <a:srgbClr val="FF0000"/>
                </a:solidFill>
              </a:rPr>
              <a:t> causes Less CVD</a:t>
            </a:r>
          </a:p>
          <a:p>
            <a:r>
              <a:rPr lang="en-US" dirty="0" err="1">
                <a:solidFill>
                  <a:srgbClr val="00B050"/>
                </a:solidFill>
              </a:rPr>
              <a:t>LoF</a:t>
            </a:r>
            <a:r>
              <a:rPr lang="en-US" dirty="0">
                <a:solidFill>
                  <a:srgbClr val="00B050"/>
                </a:solidFill>
              </a:rPr>
              <a:t> causes More CVD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Synthesis and Transport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59889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Retrieval of Cholesterol from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16977" cy="1907498"/>
          </a:xfrm>
        </p:spPr>
        <p:txBody>
          <a:bodyPr/>
          <a:lstStyle/>
          <a:p>
            <a:r>
              <a:rPr lang="en-US" dirty="0"/>
              <a:t>HDL soaks up cholesterol from other tissues</a:t>
            </a:r>
          </a:p>
          <a:p>
            <a:r>
              <a:rPr lang="en-US" dirty="0"/>
              <a:t>Taken up by liver via SR-B1 (poor efficiency)</a:t>
            </a:r>
          </a:p>
          <a:p>
            <a:r>
              <a:rPr lang="en-US" dirty="0"/>
              <a:t>HDL can also transfer lipids to LDL via CETP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968617"/>
            <a:ext cx="4180031" cy="1985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E8820-5EEC-DC4B-85CB-562C3003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76" y="3507699"/>
            <a:ext cx="4051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Regulation of LDL Uptake in the Liver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03672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LDL from </a:t>
            </a:r>
          </a:p>
          <a:p>
            <a:pPr lvl="1"/>
            <a:r>
              <a:rPr lang="en-US" dirty="0"/>
              <a:t>Depleted VLDL</a:t>
            </a:r>
          </a:p>
          <a:p>
            <a:pPr lvl="1"/>
            <a:r>
              <a:rPr lang="en-US" dirty="0"/>
              <a:t>Transfer from cholesterol rich HDL</a:t>
            </a:r>
          </a:p>
          <a:p>
            <a:r>
              <a:rPr lang="en-US" dirty="0"/>
              <a:t>High hepatocyte cholesterol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Inactivation of SREBP2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Less LDL Receptors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Less HMGCR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27" y="1417638"/>
            <a:ext cx="4513931" cy="5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If you had a mutation of </a:t>
            </a:r>
            <a:r>
              <a:rPr lang="en-US" i="1" dirty="0"/>
              <a:t>LDLR</a:t>
            </a:r>
          </a:p>
          <a:p>
            <a:pPr lvl="1"/>
            <a:r>
              <a:rPr lang="en-US" dirty="0"/>
              <a:t>What would happen to LDL levels in the blood?</a:t>
            </a:r>
          </a:p>
          <a:p>
            <a:pPr lvl="1"/>
            <a:r>
              <a:rPr lang="en-US" dirty="0"/>
              <a:t>What would happen to inter-hepatocyte cholesterol levels?</a:t>
            </a:r>
          </a:p>
          <a:p>
            <a:pPr lvl="1"/>
            <a:r>
              <a:rPr lang="en-US" dirty="0"/>
              <a:t>What would happen to SREBP2 activity?</a:t>
            </a:r>
          </a:p>
          <a:p>
            <a:pPr lvl="1"/>
            <a:r>
              <a:rPr lang="en-US" dirty="0"/>
              <a:t>How would that affect cholesterol synthesis?</a:t>
            </a:r>
          </a:p>
          <a:p>
            <a:pPr lvl="1"/>
            <a:r>
              <a:rPr lang="en-US" dirty="0"/>
              <a:t>Would that alleviate or exacerbate hypercholesterolemia?</a:t>
            </a:r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/>
          </a:bodyPr>
          <a:lstStyle/>
          <a:p>
            <a:pPr lv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Physiological outcomes: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Altered synthesis of LDLRs results in abnormal levels and functioning of receptors at cell membrane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Accelerated biosynthesis of cholesterol – </a:t>
            </a:r>
            <a:r>
              <a:rPr lang="en-US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HMG CoA </a:t>
            </a:r>
            <a:r>
              <a:rPr lang="en-US" u="sng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reductase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remains activated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in high LDL levels in blood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 can be contributing factor to high serum LDL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by drugs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restrictions, exercise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Statins - class of drugs inhibiting HMG CoA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787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dietary factor is most associated with increased LDL cholesterol?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/>
              <a:t>Monunsaturated</a:t>
            </a:r>
            <a:r>
              <a:rPr lang="en-US" dirty="0"/>
              <a:t>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Polyunsaturated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Fiber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5051685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Cells unable to bind LDL via LDLRs (mutant cells)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Mutant cells – defect of chromosome 19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 mutations effecting differing domains of LDLR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 term called </a:t>
            </a:r>
            <a:r>
              <a:rPr lang="en-US" sz="3200" b="0" i="1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Familial Hypercholesterolemia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 in 500 carry at least one mutation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1" u="sng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21403" y="6369343"/>
            <a:ext cx="77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Emily C. O’Brien, PhD, et al. Rationale and design of the familial hypercholesterolemia foundation </a:t>
            </a:r>
            <a:r>
              <a:rPr lang="en-US" sz="1200" dirty="0" err="1"/>
              <a:t>CAscade</a:t>
            </a:r>
            <a:r>
              <a:rPr lang="en-US" sz="1200" dirty="0"/>
              <a:t> </a:t>
            </a:r>
            <a:r>
              <a:rPr lang="en-US" sz="1200" dirty="0" err="1"/>
              <a:t>SCreening</a:t>
            </a:r>
            <a:r>
              <a:rPr lang="en-US" sz="1200" dirty="0"/>
              <a:t> for Awareness and </a:t>
            </a:r>
            <a:r>
              <a:rPr lang="en-US" sz="1200" dirty="0" err="1"/>
              <a:t>DEtection</a:t>
            </a:r>
            <a:r>
              <a:rPr lang="en-US" sz="1200" dirty="0"/>
              <a:t> of Familial Hypercholesterolemia registry. American Heart Journal. 167:3. March 2014</a:t>
            </a:r>
          </a:p>
          <a:p>
            <a:r>
              <a:rPr lang="en-US" sz="1600" dirty="0"/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97" y="1870023"/>
            <a:ext cx="3490603" cy="3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9179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Cholesterol and Cardiovascular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Seven Nations Study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Ancel</a:t>
            </a:r>
            <a:r>
              <a:rPr lang="en-US" dirty="0"/>
              <a:t> Keys</a:t>
            </a:r>
          </a:p>
          <a:p>
            <a:pPr lvl="1"/>
            <a:r>
              <a:rPr lang="en-US" dirty="0"/>
              <a:t>Cholesterol rises in proportion to saturated fat</a:t>
            </a:r>
          </a:p>
          <a:p>
            <a:pPr lvl="1"/>
            <a:r>
              <a:rPr lang="en-US" dirty="0"/>
              <a:t>Coronary events rose in proportion to serum cholesterol </a:t>
            </a:r>
          </a:p>
          <a:p>
            <a:pPr lvl="2"/>
            <a:r>
              <a:rPr lang="en-US" dirty="0"/>
              <a:t>13 fold higher in Finnish Foresters (270 mg/</a:t>
            </a:r>
            <a:r>
              <a:rPr lang="en-US" dirty="0" err="1"/>
              <a:t>dL</a:t>
            </a:r>
            <a:r>
              <a:rPr lang="en-US" dirty="0"/>
              <a:t>) than Japanese Fisherman (165 mg/</a:t>
            </a:r>
            <a:r>
              <a:rPr lang="en-US" dirty="0" err="1"/>
              <a:t>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Further studies linked cardiac risk to high LDL-C and low HDL-C</a:t>
            </a:r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8B88-D18A-434E-855D-152FB361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4638"/>
            <a:ext cx="934055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LDL Differences and Cardiovascular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19922-7EC3-1848-AAFA-AC0F4A86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9" y="1639829"/>
            <a:ext cx="7658982" cy="49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9CE-5DB2-AF4C-9E1B-1D66B627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NHS/HPFS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BFA89-5A92-6C43-AEED-BEF21D56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36" y="1551215"/>
            <a:ext cx="6163128" cy="3858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81A60-09D7-5144-A171-2E96454CC080}"/>
              </a:ext>
            </a:extLst>
          </p:cNvPr>
          <p:cNvSpPr txBox="1"/>
          <p:nvPr/>
        </p:nvSpPr>
        <p:spPr>
          <a:xfrm>
            <a:off x="587829" y="5568043"/>
            <a:ext cx="8376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Wang, D. D. </a:t>
            </a:r>
            <a:r>
              <a:rPr lang="en-US" i="1" dirty="0"/>
              <a:t>et al.</a:t>
            </a:r>
            <a:r>
              <a:rPr lang="en-US" dirty="0"/>
              <a:t> Association of Specific Dietary Fats With Total and Cause-Specific Mortality. </a:t>
            </a:r>
            <a:r>
              <a:rPr lang="en-US" i="1" dirty="0"/>
              <a:t>JAMA Intern. Med.</a:t>
            </a:r>
            <a:r>
              <a:rPr lang="en-US" dirty="0"/>
              <a:t> </a:t>
            </a:r>
            <a:r>
              <a:rPr lang="en-US" b="1" dirty="0"/>
              <a:t>176,</a:t>
            </a:r>
            <a:r>
              <a:rPr lang="en-US" dirty="0"/>
              <a:t> 1134–45 (2016).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3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But…. The PURE Study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82728"/>
            <a:ext cx="7611781" cy="4546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78AF63-ED2F-3041-A65E-AD6A31879BD3}"/>
              </a:ext>
            </a:extLst>
          </p:cNvPr>
          <p:cNvSpPr txBox="1"/>
          <p:nvPr/>
        </p:nvSpPr>
        <p:spPr>
          <a:xfrm>
            <a:off x="457200" y="5829300"/>
            <a:ext cx="8082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Mente</a:t>
            </a:r>
            <a:r>
              <a:rPr lang="en-US" dirty="0"/>
              <a:t>, A. </a:t>
            </a:r>
            <a:r>
              <a:rPr lang="en-US" i="1" dirty="0"/>
              <a:t>et al.</a:t>
            </a:r>
            <a:r>
              <a:rPr lang="en-US" dirty="0"/>
              <a:t> Association of dietary nutrients with blood lipids and blood pressure in 18 countries: a cross-sectional analysis from the PURE study. </a:t>
            </a:r>
            <a:r>
              <a:rPr lang="en-US" i="1" dirty="0"/>
              <a:t>Lancet Diabetes Endocrinol.</a:t>
            </a:r>
            <a:r>
              <a:rPr lang="en-US" dirty="0"/>
              <a:t> </a:t>
            </a:r>
            <a:r>
              <a:rPr lang="en-US" b="1" dirty="0"/>
              <a:t>5,</a:t>
            </a:r>
            <a:r>
              <a:rPr lang="en-US" dirty="0"/>
              <a:t> 774–787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7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 vs PURE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504916"/>
              </p:ext>
            </p:extLst>
          </p:nvPr>
        </p:nvGraphicFramePr>
        <p:xfrm>
          <a:off x="457200" y="1100904"/>
          <a:ext cx="8229600" cy="396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2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Framingham/MCHS/NHS/HPFS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Americans (Mass or </a:t>
                      </a:r>
                      <a:r>
                        <a:rPr lang="en-US" sz="2400" dirty="0" err="1"/>
                        <a:t>Minn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Global,</a:t>
                      </a:r>
                      <a:r>
                        <a:rPr lang="en-US" sz="2400" baseline="0" dirty="0"/>
                        <a:t> 18 countries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SES</a:t>
                      </a:r>
                      <a:r>
                        <a:rPr lang="en-US" sz="2400" baseline="0" dirty="0"/>
                        <a:t>/Lifestyle Variability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Ease</a:t>
                      </a:r>
                      <a:r>
                        <a:rPr lang="en-US" sz="2400" baseline="0" dirty="0"/>
                        <a:t> of Adjusting for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b="1" u="sng" dirty="0"/>
                        <a:t>Effect of</a:t>
                      </a:r>
                      <a:r>
                        <a:rPr lang="en-US" sz="2400" b="1" u="sng" baseline="0" dirty="0"/>
                        <a:t> SF on LDL</a:t>
                      </a:r>
                      <a:endParaRPr lang="en-US" sz="2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u="sng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u="sng" dirty="0"/>
                        <a:t>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b="1" u="sng" dirty="0"/>
                        <a:t>Effects of SF on CVD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u="sng" dirty="0">
                          <a:solidFill>
                            <a:srgbClr val="FF0000"/>
                          </a:solidFill>
                        </a:rPr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u="sng" dirty="0">
                          <a:solidFill>
                            <a:srgbClr val="FF0000"/>
                          </a:solidFill>
                        </a:rPr>
                        <a:t>Decrease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4654" y="5066675"/>
            <a:ext cx="90896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questions that are raised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Does LDL always associate with CVD risk?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there biological ethnic differences that we had missed?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Does PURE sufficiently account for lifestyle factors </a:t>
            </a:r>
          </a:p>
        </p:txBody>
      </p:sp>
    </p:spTree>
    <p:extLst>
      <p:ext uri="{BB962C8B-B14F-4D97-AF65-F5344CB8AC3E}">
        <p14:creationId xmlns:p14="http://schemas.microsoft.com/office/powerpoint/2010/main" val="17473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6A4FC0-8E42-C64D-9579-D5C40C3C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properties of LDL particles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CB61B-1081-1045-866A-A732FCEE9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4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92E4-8F94-0B4E-A998-793F4CCE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955" y="274638"/>
            <a:ext cx="938892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most predictive measure of LDL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5BC77-6AD4-A446-A784-7D065E1A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3920"/>
            <a:ext cx="4887233" cy="2784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0FFB7-DEBD-1748-91E7-88F3F8235942}"/>
              </a:ext>
            </a:extLst>
          </p:cNvPr>
          <p:cNvSpPr txBox="1"/>
          <p:nvPr/>
        </p:nvSpPr>
        <p:spPr>
          <a:xfrm>
            <a:off x="1665514" y="5225522"/>
            <a:ext cx="13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MESA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21D32-092A-E24E-8CD4-7B0C09C2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27" y="1244600"/>
            <a:ext cx="3339334" cy="412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2AD57D-549E-DF45-BAEE-BCD40E81072B}"/>
              </a:ext>
            </a:extLst>
          </p:cNvPr>
          <p:cNvSpPr txBox="1"/>
          <p:nvPr/>
        </p:nvSpPr>
        <p:spPr>
          <a:xfrm>
            <a:off x="6074228" y="5594854"/>
            <a:ext cx="252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Framingham Heart Study</a:t>
            </a:r>
          </a:p>
        </p:txBody>
      </p:sp>
    </p:spTree>
    <p:extLst>
      <p:ext uri="{BB962C8B-B14F-4D97-AF65-F5344CB8AC3E}">
        <p14:creationId xmlns:p14="http://schemas.microsoft.com/office/powerpoint/2010/main" val="1622167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04E3-0385-A74A-8C93-191AEB31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LDL Particle Number and Size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DFF1F-7FA6-4F46-AB30-B190A018D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309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could you determine particle number?</a:t>
            </a:r>
          </a:p>
          <a:p>
            <a:r>
              <a:rPr lang="en-US" dirty="0"/>
              <a:t>Based on MESA, are smaller or bigger particles preferable</a:t>
            </a:r>
          </a:p>
          <a:p>
            <a:r>
              <a:rPr lang="en-US" dirty="0"/>
              <a:t>What might make a particle big and fluffy vs small and compact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ADD52-265B-4944-810F-5D0F3B5F4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3" y="4002942"/>
            <a:ext cx="5106353" cy="2544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7E17FD-74D9-0C4B-BC1F-0203B03BF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068" y="3640490"/>
            <a:ext cx="2802673" cy="32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last lipids lecture!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30187"/>
          </a:xfrm>
        </p:spPr>
        <p:txBody>
          <a:bodyPr>
            <a:normAutofit/>
          </a:bodyPr>
          <a:lstStyle/>
          <a:p>
            <a:r>
              <a:rPr lang="en-US" dirty="0"/>
              <a:t>Reflect on something you learned the lipid and, and write on a cue card </a:t>
            </a:r>
            <a:r>
              <a:rPr lang="en-US" b="1" dirty="0"/>
              <a:t>how you could apply this information as advice in a nutrition related context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does reverse cholesterol transport refer to?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gut lumen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liver to the periphery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periphery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within cells to nascent VLDL particles</a:t>
            </a:r>
          </a:p>
        </p:txBody>
      </p:sp>
    </p:spTree>
    <p:extLst>
      <p:ext uri="{BB962C8B-B14F-4D97-AF65-F5344CB8AC3E}">
        <p14:creationId xmlns:p14="http://schemas.microsoft.com/office/powerpoint/2010/main" val="747240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75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why lipoproteins are necessary for triglyceride and cholesterol transport.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Describe the main carriers of cholesterol and triglyceride throughout the body, including how their apolipoproteins affect their endocytosis or catabolism.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knowledge of cholesterol transport to explain why someone may have changes in HDL and LDL levels.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the etiology of high cholesterol and its potential role in atherosclerosis.  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understanding of cholesterol absorption, synthesis and transport to evaluate the relationships between dietary cholesterol and triglycerides and cardiovascular risk.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the role of lipoprotein lipase in lipid transport, including how it is regulated.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8482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main role of lipoprotein lipase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from adipose tissue to the blood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from the gut to the </a:t>
            </a:r>
            <a:r>
              <a:rPr lang="en-US" dirty="0" err="1"/>
              <a:t>bloid</a:t>
            </a:r>
            <a:endParaRPr lang="en-US" dirty="0"/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to enter adipocytes/muscle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to enter the liver from the blood</a:t>
            </a:r>
          </a:p>
        </p:txBody>
      </p:sp>
    </p:spTree>
    <p:extLst>
      <p:ext uri="{BB962C8B-B14F-4D97-AF65-F5344CB8AC3E}">
        <p14:creationId xmlns:p14="http://schemas.microsoft.com/office/powerpoint/2010/main" val="172990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75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why lipoproteins are necessary for triglyceride and cholesterol transport.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Describe the main carriers of cholesterol and triglyceride throughout the body, including how their apolipoproteins affect their endocytosis or catabolism.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knowledge of cholesterol transport to explain why someone may have changes in HDL and LDL levels.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the etiology of high cholesterol and its potential role in atherosclerosis.  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understanding of cholesterol absorption, synthesis and transport to evaluate the relationships between dietary cholesterol and triglycerides and cardiovascular risk.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the role of lipoprotein lipase in lipid transport, including how it is regulated.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223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911" y="253732"/>
            <a:ext cx="9398833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Triglycerides from </a:t>
            </a:r>
            <a:r>
              <a:rPr lang="en-US" sz="3600" dirty="0" err="1"/>
              <a:t>Chylomycrons</a:t>
            </a:r>
            <a:r>
              <a:rPr lang="en-US" sz="3600" dirty="0"/>
              <a:t> and VLDL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732"/>
            <a:ext cx="9144000" cy="54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41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Transport from Liver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65653" cy="49138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Mainly synthesized in liver and adipose tissue</a:t>
            </a:r>
          </a:p>
          <a:p>
            <a:pPr lvl="1"/>
            <a:r>
              <a:rPr lang="en-US" dirty="0"/>
              <a:t>Small amount from </a:t>
            </a:r>
            <a:r>
              <a:rPr lang="en-US" i="1" dirty="0"/>
              <a:t>de novo </a:t>
            </a:r>
            <a:r>
              <a:rPr lang="en-US" dirty="0"/>
              <a:t>lipogenesis</a:t>
            </a:r>
          </a:p>
          <a:p>
            <a:pPr lvl="1"/>
            <a:r>
              <a:rPr lang="en-US" dirty="0"/>
              <a:t>Primarily fatty acids from dietary fat</a:t>
            </a:r>
          </a:p>
          <a:p>
            <a:r>
              <a:rPr lang="en-US" dirty="0"/>
              <a:t>In the liver triglycerides and cholesterol  are synthesized, then packaged for transport to adipose tissue via VLDL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29" y="1600200"/>
            <a:ext cx="3495576" cy="2694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8" y="4356304"/>
            <a:ext cx="3495087" cy="23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1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Lipoprotein Particles and 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0" y="1417638"/>
            <a:ext cx="3350302" cy="5228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66" y="1417638"/>
            <a:ext cx="1749765" cy="5165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66" y="1417638"/>
            <a:ext cx="1484921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Lipoprotein Particle Summary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8848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Apolipoproteins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Chylomicron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A-V, </a:t>
                      </a:r>
                      <a:r>
                        <a:rPr lang="en-US" b="1" dirty="0"/>
                        <a:t>B-48</a:t>
                      </a:r>
                      <a:r>
                        <a:rPr lang="en-US" dirty="0"/>
                        <a:t>,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C-III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Chylomicron Remnant (CR)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B-48</a:t>
                      </a:r>
                      <a:r>
                        <a:rPr lang="en-US" b="0" dirty="0"/>
                        <a:t>,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A-V, </a:t>
                      </a:r>
                      <a:r>
                        <a:rPr lang="en-US" b="1" dirty="0"/>
                        <a:t>B-100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TG/Cholesterol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A-I,</a:t>
                      </a:r>
                      <a:r>
                        <a:rPr lang="en-US" baseline="0" dirty="0"/>
                        <a:t> A-II, 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7230"/>
              </p:ext>
            </p:extLst>
          </p:nvPr>
        </p:nvGraphicFramePr>
        <p:xfrm>
          <a:off x="1309465" y="4497572"/>
          <a:ext cx="652507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LDL, CR (poor)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B-100/48</a:t>
                      </a:r>
                      <a:r>
                        <a:rPr lang="en-US" dirty="0"/>
                        <a:t>, 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SR-BI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Chylomicron/VLDL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Peripheral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0313" y="5980932"/>
            <a:ext cx="4817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ApoA1 activates LCAT</a:t>
            </a:r>
          </a:p>
          <a:p>
            <a:r>
              <a:rPr lang="en-US" dirty="0">
                <a:solidFill>
                  <a:srgbClr val="00B050"/>
                </a:solidFill>
              </a:rPr>
              <a:t>CII activates Lipoprotein Lipase</a:t>
            </a:r>
          </a:p>
          <a:p>
            <a:r>
              <a:rPr lang="en-US" dirty="0">
                <a:solidFill>
                  <a:srgbClr val="FF0000"/>
                </a:solidFill>
              </a:rPr>
              <a:t>CIII inhibits Hepatic Lipase and Lipoprotein Lipase</a:t>
            </a:r>
          </a:p>
        </p:txBody>
      </p:sp>
    </p:spTree>
    <p:extLst>
      <p:ext uri="{BB962C8B-B14F-4D97-AF65-F5344CB8AC3E}">
        <p14:creationId xmlns:p14="http://schemas.microsoft.com/office/powerpoint/2010/main" val="51492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6026</TotalTime>
  <Words>1194</Words>
  <Application>Microsoft Macintosh PowerPoint</Application>
  <PresentationFormat>On-screen Show (4:3)</PresentationFormat>
  <Paragraphs>204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Mangal</vt:lpstr>
      <vt:lpstr>Office Theme</vt:lpstr>
      <vt:lpstr>Lipid Transport</vt:lpstr>
      <vt:lpstr>Quiz Question #1</vt:lpstr>
      <vt:lpstr>Quiz Question #2</vt:lpstr>
      <vt:lpstr>Quiz Question #3</vt:lpstr>
      <vt:lpstr>Learning Objectives</vt:lpstr>
      <vt:lpstr>Triglycerides from Chylomycrons and VLDL</vt:lpstr>
      <vt:lpstr>Lipid Transport from Liver</vt:lpstr>
      <vt:lpstr>Lipoprotein Particles and Composition</vt:lpstr>
      <vt:lpstr>Lipoprotein Particle Summary</vt:lpstr>
      <vt:lpstr>What do the following measures mean?</vt:lpstr>
      <vt:lpstr>Production of VLDL by the Liver</vt:lpstr>
      <vt:lpstr>Fatty Acids are Liberated from TG by Lipoprotein Lipase in Most Tissues</vt:lpstr>
      <vt:lpstr>Control of LPL Activity</vt:lpstr>
      <vt:lpstr>Mutations in LPL System</vt:lpstr>
      <vt:lpstr>Cholesterol Synthesis and Transport</vt:lpstr>
      <vt:lpstr>Retrieval of Cholesterol from Tissues</vt:lpstr>
      <vt:lpstr>Regulation of LDL Uptake in the Liver</vt:lpstr>
      <vt:lpstr>Thought Experiment</vt:lpstr>
      <vt:lpstr>LDLR Mutations</vt:lpstr>
      <vt:lpstr>LDLR Mutations</vt:lpstr>
      <vt:lpstr>Cholesterol and Cardiovascular Risk</vt:lpstr>
      <vt:lpstr>LDL Differences and Cardiovascular Events</vt:lpstr>
      <vt:lpstr>NHS/HPFS Results</vt:lpstr>
      <vt:lpstr>But…. The PURE Study Results</vt:lpstr>
      <vt:lpstr>Previous Studies vs PURE</vt:lpstr>
      <vt:lpstr>Biophysical properties of LDL particles</vt:lpstr>
      <vt:lpstr>What is the most predictive measure of LDL</vt:lpstr>
      <vt:lpstr>LDL Particle Number and Size</vt:lpstr>
      <vt:lpstr>This is the last lipids lecture!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Lipids</dc:title>
  <dc:creator>Olivia Tretter</dc:creator>
  <cp:lastModifiedBy>Dave Bridges</cp:lastModifiedBy>
  <cp:revision>246</cp:revision>
  <cp:lastPrinted>2014-11-18T23:55:50Z</cp:lastPrinted>
  <dcterms:created xsi:type="dcterms:W3CDTF">2014-11-03T13:32:24Z</dcterms:created>
  <dcterms:modified xsi:type="dcterms:W3CDTF">2018-11-07T17:40:15Z</dcterms:modified>
</cp:coreProperties>
</file>